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1"/>
  </p:notesMasterIdLst>
  <p:sldIdLst>
    <p:sldId id="266" r:id="rId6"/>
    <p:sldId id="325" r:id="rId7"/>
    <p:sldId id="316" r:id="rId8"/>
    <p:sldId id="317" r:id="rId9"/>
    <p:sldId id="314" r:id="rId10"/>
    <p:sldId id="335" r:id="rId11"/>
    <p:sldId id="331" r:id="rId12"/>
    <p:sldId id="338" r:id="rId13"/>
    <p:sldId id="342" r:id="rId14"/>
    <p:sldId id="334" r:id="rId15"/>
    <p:sldId id="319" r:id="rId16"/>
    <p:sldId id="337" r:id="rId17"/>
    <p:sldId id="340" r:id="rId18"/>
    <p:sldId id="329" r:id="rId19"/>
    <p:sldId id="3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3DE61"/>
    <a:srgbClr val="30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52FB4-5E18-43FD-A1A9-A6E9EC030515}" type="datetimeFigureOut">
              <a:rPr lang="en-GB" smtClean="0"/>
              <a:t>16/07/2021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6F16E-4DF9-493D-B2BF-3F57A1F33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0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B0258B-33FF-4D51-9C3A-27B24C0A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357" y="1989000"/>
            <a:ext cx="4177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569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50D0F2-9005-4409-9A44-D98B2A77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9177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154BF-2B4C-49F6-9174-108859F7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EC5EB4-B812-44A0-B62D-2202BA03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63E856-14DA-45D9-B152-6EA0952B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3D363-2FC7-4815-8F7F-5549B5EA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47CDDB-69A6-498D-B871-C96367C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9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223B6-104F-4D5C-ADF2-3CABF2B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D2113F-DC22-4BF5-A260-DC35113B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4337C1-FF99-4D3F-BC9C-4C9C30AC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1A4B56-647C-4843-98EC-EB2CCFD0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1A2C54-75C6-4A8E-B131-9609C43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95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570EA-7916-4E80-9FB4-775D79C9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2725DB-72E6-4C66-B859-EBA9251C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EB5DEF-F9E4-43A5-8DAF-BA670E96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5D650-8444-4711-BA78-1697A4DE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8AF2A5-3319-4743-89CD-13D55731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0611-6438-41BC-8E16-E1DA70B4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C7056D-06C0-4011-9914-B65ABEF72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FE2333-BC69-4369-BCFE-CA99E497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37A165-F218-43F2-8682-4AB12C8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EF569E-EDEE-4EA2-83D0-77EF1627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FFB4B4-7F39-44F5-ABE7-3B499FA2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0065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49BFF-8A86-478F-A277-04E6F41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BD30B2-4D62-438B-9777-A8E181E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643904-982C-4207-A27C-E10BE424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24EC8E-7285-4D92-AF19-8EE00674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876111-1B38-4EF9-B9F5-DF9447990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1681C8-1CE7-437A-9864-81FF34C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5FECC3-9072-44C8-8C53-1AD5392B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9088AA0-56E3-4BB9-9D50-EA0475F0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86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EB654-09FB-4115-90BF-405B6A03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6F390E6-F01D-4DB2-8C2F-5976923D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C28832-DF18-4857-B3C1-47A667DD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E6BEAC-A9FA-44B0-9FE0-B2D2B7F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37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AB32FD-04F4-42A5-9A55-173B3F76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C80043E-3041-4E74-864C-2304368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2B0ADF-A273-4CEB-9301-2BE25AC6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776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E1390-2564-4950-917E-BB15DBD3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3C415-6E7E-42F5-8A80-1BF1219A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48D6A0-186E-408C-AB8A-B2ED8FE9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AECB61-FC00-4625-AA21-E2AF8DB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DD8217-06A5-4AA6-B84E-20E4058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7C6436-AF68-4FB0-922E-D278AFB2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62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4C052-6C7F-449F-A432-6BF13264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4FCDF8-F7BA-41E5-9CA3-B6D630106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213B7B-C739-41E7-A5BF-70B28A89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24E5C3B-5BB2-4D18-9F38-74AD2B41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D437CE-6077-466F-ACFD-DA6B598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7A3298-76BE-41A2-91ED-61419B0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89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A151F6A-BBC5-446A-9CCA-51B6DB357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638" y="-1773535"/>
            <a:ext cx="9886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445DA-04F4-4099-8F71-23E63D84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850" y="557767"/>
            <a:ext cx="6226920" cy="23876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8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6BFF-837F-49C8-99FA-6D3C1567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4721" y="4884653"/>
            <a:ext cx="3602334" cy="14056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03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1787C-8956-412D-BB42-4F5DDAD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B8CA41-913F-484D-9179-DFD5D9B9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8A4F4-9BC4-4F68-A0FF-B8E08964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E760E7-F2B6-4F69-BD78-CEE4C190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7B8D5C-DECD-4611-AE86-D1B16CB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80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B05AC3F-3FFA-4DDA-A96B-698708595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58732B-0537-476B-B43B-4A17442A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DDB1F7-8849-464B-816E-6B27176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942B5B-7282-4AB1-AE28-62A34650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60773B-7BBD-4616-8DFE-D895216B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773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205B02-6FF7-4F29-BAEF-610C09CE0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3" y="4820852"/>
            <a:ext cx="1924589" cy="2048143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244931E4-6CD2-4B64-9C7B-FD455115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3115" y="3415731"/>
            <a:ext cx="8151284" cy="631336"/>
          </a:xfrm>
        </p:spPr>
        <p:txBody>
          <a:bodyPr>
            <a:normAutofit/>
          </a:bodyPr>
          <a:lstStyle>
            <a:lvl1pPr marL="0" indent="0" algn="l">
              <a:buNone/>
              <a:defRPr sz="3733" b="0" i="1">
                <a:solidFill>
                  <a:srgbClr val="FF261F"/>
                </a:solidFill>
                <a:latin typeface="Raleway ExtraBold" panose="020B0903030101060003" pitchFamily="34" charset="0"/>
                <a:cs typeface="Raleway ExtraBold" panose="020B09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Subtitle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9294407-C801-4D40-B5F4-71A3E0EFF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3114" y="2700866"/>
            <a:ext cx="8151284" cy="836401"/>
          </a:xfrm>
        </p:spPr>
        <p:txBody>
          <a:bodyPr anchor="b">
            <a:normAutofit/>
          </a:bodyPr>
          <a:lstStyle>
            <a:lvl1pPr marL="0" indent="0" algn="l">
              <a:buNone/>
              <a:defRPr sz="4267" b="0" i="0">
                <a:solidFill>
                  <a:schemeClr val="tx1"/>
                </a:solidFill>
                <a:latin typeface="Raleway Black" panose="020B0A03030101060003" pitchFamily="34" charset="0"/>
                <a:cs typeface="Raleway Black" panose="020B0A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Title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00C51987-B220-44A4-BDB8-B3BAB951B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3115" y="4866621"/>
            <a:ext cx="8151284" cy="102572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0000500000000000000" pitchFamily="2" charset="0"/>
                <a:cs typeface="Lora" panose="00000500000000000000" pitchFamily="2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Location</a:t>
            </a:r>
            <a:r>
              <a:rPr lang="nl-BE" dirty="0"/>
              <a:t> - date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E8DD6FD-DE30-4461-9D7D-1FCA5570D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67" y="6070150"/>
            <a:ext cx="2336800" cy="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0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97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CFE009-BD19-4984-A53A-C77837B7D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2500" y="1089000"/>
            <a:ext cx="6747000" cy="468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25178-9DE8-4995-BA0E-8A238CD0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42" y="1368532"/>
            <a:ext cx="5768698" cy="349803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5400"/>
              </a:lnSpc>
              <a:defRPr sz="5400" b="1">
                <a:solidFill>
                  <a:srgbClr val="303F6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0248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330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1481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tIns="46800"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427761"/>
            <a:ext cx="100786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5136595"/>
            <a:ext cx="10079037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A900B1A-F778-406D-8746-F7D3F23D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0926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9666" y="2695649"/>
            <a:ext cx="3985326" cy="290121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186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91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646" y="2104959"/>
            <a:ext cx="3580812" cy="24462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DFED702-CFAA-40EF-AEAD-D6E1603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646" y="1156787"/>
            <a:ext cx="35808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223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0312F4-F4F5-4B88-81C5-4A2190B51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0" y="517238"/>
            <a:ext cx="5190000" cy="360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07" y="996802"/>
            <a:ext cx="4219051" cy="221280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46DDFE1-40CF-4CFA-B7CF-7B018068F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675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6B8C0A2-C604-4EA2-9802-0639599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8400"/>
            <a:ext cx="5434161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8581AC2-8191-4C81-9076-F145ECC8E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374664"/>
            <a:ext cx="5434161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CCEEE385-D9A0-4378-A897-E93CD8F6E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77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09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B25C524-9565-4F81-9F53-43129895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BEA534-4B0B-413D-9228-44393C77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158D8A-0C7B-4D20-BED1-A41248F68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A8E3-A644-4BBF-9B56-2CFFBF68B89C}" type="datetimeFigureOut">
              <a:rPr lang="nl-BE" smtClean="0"/>
              <a:t>16/07/2021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819B85-68C0-4866-9295-5F337FF5E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4D80F0-6A00-4C4D-931B-E360283C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5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0931" y="1392639"/>
            <a:ext cx="4957894" cy="5465361"/>
          </a:xfrm>
        </p:spPr>
        <p:txBody>
          <a:bodyPr/>
          <a:lstStyle/>
          <a:p>
            <a:pPr marL="0" indent="0"/>
            <a:r>
              <a:rPr lang="nl-BE" dirty="0"/>
              <a:t>Price Model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Presented by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Amaury van </a:t>
            </a:r>
            <a:r>
              <a:rPr lang="en-GB" dirty="0" err="1"/>
              <a:t>Kesteren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Jacques </a:t>
            </a:r>
            <a:r>
              <a:rPr lang="en-GB" dirty="0" err="1"/>
              <a:t>Declercq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Jayesh </a:t>
            </a:r>
            <a:r>
              <a:rPr lang="en-GB" dirty="0" err="1"/>
              <a:t>Italiya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Michel </a:t>
            </a:r>
            <a:r>
              <a:rPr lang="en-GB" dirty="0" err="1"/>
              <a:t>Ombessa</a:t>
            </a:r>
            <a:endParaRPr lang="en-GB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544060-E576-FB45-9132-232CEAE4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1" y="457200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1313038" y="-427593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predictions based on nr of Bedrooms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95406-065E-614C-B76E-D870BEFADCF0}"/>
              </a:ext>
            </a:extLst>
          </p:cNvPr>
          <p:cNvSpPr txBox="1"/>
          <p:nvPr/>
        </p:nvSpPr>
        <p:spPr>
          <a:xfrm>
            <a:off x="10027920" y="3078480"/>
            <a:ext cx="2005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Prediction Score :</a:t>
            </a:r>
          </a:p>
          <a:p>
            <a:r>
              <a:rPr lang="en-BE" dirty="0"/>
              <a:t>22%</a:t>
            </a:r>
          </a:p>
          <a:p>
            <a:r>
              <a:rPr lang="en-BE" dirty="0"/>
              <a:t>DOF : 5</a:t>
            </a:r>
          </a:p>
        </p:txBody>
      </p:sp>
      <p:pic>
        <p:nvPicPr>
          <p:cNvPr id="18" name="Afbeelding 14">
            <a:extLst>
              <a:ext uri="{FF2B5EF4-FFF2-40B4-BE49-F238E27FC236}">
                <a16:creationId xmlns:a16="http://schemas.microsoft.com/office/drawing/2014/main" id="{9FC177E5-9A47-0845-BB63-3ADC75625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8" y="1481740"/>
            <a:ext cx="501189" cy="501189"/>
          </a:xfrm>
          <a:prstGeom prst="rect">
            <a:avLst/>
          </a:prstGeom>
        </p:spPr>
      </p:pic>
      <p:sp>
        <p:nvSpPr>
          <p:cNvPr id="19" name="Tekstvak 25">
            <a:extLst>
              <a:ext uri="{FF2B5EF4-FFF2-40B4-BE49-F238E27FC236}">
                <a16:creationId xmlns:a16="http://schemas.microsoft.com/office/drawing/2014/main" id="{FB5D98CE-4AC9-D545-BA72-0991894CF72C}"/>
              </a:ext>
            </a:extLst>
          </p:cNvPr>
          <p:cNvSpPr txBox="1"/>
          <p:nvPr/>
        </p:nvSpPr>
        <p:spPr>
          <a:xfrm>
            <a:off x="134224" y="2072323"/>
            <a:ext cx="5622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Based only on nr of bedrooms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Our prediction isn’t accurate.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B82C44C-B720-4E41-AB86-9C7733DC2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82" y="1015999"/>
            <a:ext cx="6561718" cy="54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278" y="-425840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predictions based on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DA201-ADE4-AC40-8CC4-4A80F27B1734}"/>
              </a:ext>
            </a:extLst>
          </p:cNvPr>
          <p:cNvSpPr txBox="1"/>
          <p:nvPr/>
        </p:nvSpPr>
        <p:spPr>
          <a:xfrm>
            <a:off x="10027920" y="3078480"/>
            <a:ext cx="182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Prediction Score :</a:t>
            </a:r>
          </a:p>
          <a:p>
            <a:r>
              <a:rPr lang="en-BE" dirty="0"/>
              <a:t>45%</a:t>
            </a:r>
          </a:p>
          <a:p>
            <a:r>
              <a:rPr lang="en-BE" dirty="0"/>
              <a:t>DOF : 1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20BDF0-4A64-CE43-8733-F4D276A8E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1849104-6A53-794F-AD00-8ABD76E3C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92" y="1008486"/>
            <a:ext cx="6874215" cy="56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Visualizations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3118663" y="1320681"/>
            <a:ext cx="869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 Subsets per Region : Flanders, Wallonia &amp; Brussels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1E794B0A-103A-2949-8184-C3349E08A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91" y="1873589"/>
            <a:ext cx="4705558" cy="4318929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74560DDC-9F57-7D46-AF4A-A3D1C8837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04" y="1818125"/>
            <a:ext cx="4800445" cy="44926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19A34F8-C722-F04F-8343-48A415150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97" y="1782346"/>
            <a:ext cx="4889345" cy="466060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1DE7085-F449-2A47-91D9-0926414DC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9" y="2430871"/>
            <a:ext cx="501189" cy="501189"/>
          </a:xfrm>
          <a:prstGeom prst="rect">
            <a:avLst/>
          </a:prstGeom>
        </p:spPr>
      </p:pic>
      <p:sp>
        <p:nvSpPr>
          <p:cNvPr id="16" name="Tekstvak 25">
            <a:extLst>
              <a:ext uri="{FF2B5EF4-FFF2-40B4-BE49-F238E27FC236}">
                <a16:creationId xmlns:a16="http://schemas.microsoft.com/office/drawing/2014/main" id="{1764C655-0046-BD4F-97A0-6BA3A605FA8E}"/>
              </a:ext>
            </a:extLst>
          </p:cNvPr>
          <p:cNvSpPr txBox="1"/>
          <p:nvPr/>
        </p:nvSpPr>
        <p:spPr>
          <a:xfrm>
            <a:off x="1094428" y="2432564"/>
            <a:ext cx="562205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We score higher in </a:t>
            </a: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Bxl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Less outliers and diversity in properties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helps for a secure prediction.</a:t>
            </a:r>
          </a:p>
        </p:txBody>
      </p:sp>
    </p:spTree>
    <p:extLst>
      <p:ext uri="{BB962C8B-B14F-4D97-AF65-F5344CB8AC3E}">
        <p14:creationId xmlns:p14="http://schemas.microsoft.com/office/powerpoint/2010/main" val="22760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Visualisation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3118663" y="1320681"/>
            <a:ext cx="869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 Subsets per Subtype : Houses, Villa &amp; Apartment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392C5E-A4A1-FF46-A523-16092C216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90" y="1695865"/>
            <a:ext cx="5154420" cy="486619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F4DCE09-ABEF-ED41-9B73-14049566A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90" y="1681408"/>
            <a:ext cx="5154420" cy="474246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E4578BB-49BD-D844-A385-CD2272237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28" y="1668293"/>
            <a:ext cx="5154420" cy="4742468"/>
          </a:xfrm>
          <a:prstGeom prst="rect">
            <a:avLst/>
          </a:prstGeom>
        </p:spPr>
      </p:pic>
      <p:pic>
        <p:nvPicPr>
          <p:cNvPr id="20" name="Afbeelding 14">
            <a:extLst>
              <a:ext uri="{FF2B5EF4-FFF2-40B4-BE49-F238E27FC236}">
                <a16:creationId xmlns:a16="http://schemas.microsoft.com/office/drawing/2014/main" id="{E25DFDD2-1736-D847-A4C1-0A1688363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9" y="2430871"/>
            <a:ext cx="501189" cy="501189"/>
          </a:xfrm>
          <a:prstGeom prst="rect">
            <a:avLst/>
          </a:prstGeom>
        </p:spPr>
      </p:pic>
      <p:sp>
        <p:nvSpPr>
          <p:cNvPr id="21" name="Tekstvak 25">
            <a:extLst>
              <a:ext uri="{FF2B5EF4-FFF2-40B4-BE49-F238E27FC236}">
                <a16:creationId xmlns:a16="http://schemas.microsoft.com/office/drawing/2014/main" id="{8F6E89D2-17FA-6043-B302-479DF7C9FA72}"/>
              </a:ext>
            </a:extLst>
          </p:cNvPr>
          <p:cNvSpPr txBox="1"/>
          <p:nvPr/>
        </p:nvSpPr>
        <p:spPr>
          <a:xfrm>
            <a:off x="1094428" y="2432564"/>
            <a:ext cx="5622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We score lower with apartments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Trough all</a:t>
            </a:r>
            <a:r>
              <a:rPr kumimoji="0" 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regions apartment have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noProof="0" dirty="0">
                <a:solidFill>
                  <a:prstClr val="black"/>
                </a:solidFill>
                <a:latin typeface="Lora" panose="00000500000000000000" pitchFamily="2" charset="0"/>
              </a:rPr>
              <a:t>outliers and variety in values.</a:t>
            </a:r>
          </a:p>
          <a:p>
            <a:pPr lvl="0"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Small</a:t>
            </a:r>
            <a:r>
              <a:rPr kumimoji="0" lang="en-US" sz="11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Datapoints (234 apartments)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6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5092776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Price, area, nr of bedrooms, state of the building and region is very price influencing.</a:t>
            </a:r>
          </a:p>
          <a:p>
            <a:pPr>
              <a:buFontTx/>
              <a:buChar char="-"/>
            </a:pPr>
            <a:r>
              <a:rPr lang="nl-BE" sz="1800" dirty="0"/>
              <a:t>We reach a score of </a:t>
            </a:r>
            <a:r>
              <a:rPr lang="en-BE" sz="1800" dirty="0"/>
              <a:t>70% with categorical values. </a:t>
            </a:r>
            <a:r>
              <a:rPr lang="en-GB" sz="1800" dirty="0"/>
              <a:t>A</a:t>
            </a:r>
            <a:r>
              <a:rPr lang="en-BE" sz="1800" dirty="0"/>
              <a:t>nd almost 50% with numerical values (bedroom, area)</a:t>
            </a:r>
            <a:endParaRPr lang="nl-BE" sz="1800" dirty="0"/>
          </a:p>
          <a:p>
            <a:pPr>
              <a:buFontTx/>
              <a:buChar char="-"/>
            </a:pPr>
            <a:endParaRPr lang="nl-BE" sz="1800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Conclusions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44" y="-42864"/>
            <a:ext cx="5706443" cy="695801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58" y="3013213"/>
            <a:ext cx="10078612" cy="831573"/>
          </a:xfrm>
        </p:spPr>
        <p:txBody>
          <a:bodyPr>
            <a:noAutofit/>
          </a:bodyPr>
          <a:lstStyle/>
          <a:p>
            <a:r>
              <a:rPr lang="nl-BE" sz="5800" dirty="0"/>
              <a:t>THANK YOU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275" y="194761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24" y="402039"/>
            <a:ext cx="4957894" cy="5465361"/>
          </a:xfrm>
        </p:spPr>
        <p:txBody>
          <a:bodyPr/>
          <a:lstStyle/>
          <a:p>
            <a:pPr marL="0" indent="0"/>
            <a:r>
              <a:rPr lang="nl-BE" sz="4000" b="1" dirty="0">
                <a:latin typeface="+mj-lt"/>
              </a:rPr>
              <a:t>Table of Content</a:t>
            </a:r>
          </a:p>
          <a:p>
            <a:pPr marL="0" indent="0"/>
            <a:r>
              <a:rPr lang="nl-BE" dirty="0"/>
              <a:t>Immo-Eliza - Price Model</a:t>
            </a:r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Goal &amp; Project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Data Analysis</a:t>
            </a:r>
            <a:endParaRPr lang="en-GB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Feature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Prediction Scores</a:t>
            </a:r>
            <a:endParaRPr lang="en-GB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634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7B6E8B5-A2FB-4AF1-AF5E-0A7AD9F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3" y="0"/>
            <a:ext cx="5280487" cy="6858000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26" y="1233863"/>
            <a:ext cx="6562716" cy="2057638"/>
          </a:xfrm>
        </p:spPr>
        <p:txBody>
          <a:bodyPr/>
          <a:lstStyle/>
          <a:p>
            <a:pPr algn="r"/>
            <a:r>
              <a:rPr lang="nl-BE" dirty="0"/>
              <a:t>Goal : </a:t>
            </a:r>
            <a:r>
              <a:rPr lang="en-GB" dirty="0"/>
              <a:t>Create a machine learning model to predict prices on Belgian property sales.</a:t>
            </a:r>
            <a:br>
              <a:rPr lang="nl-BE" dirty="0"/>
            </a:br>
            <a:endParaRPr lang="nl-BE" dirty="0"/>
          </a:p>
        </p:txBody>
      </p:sp>
      <p:pic>
        <p:nvPicPr>
          <p:cNvPr id="11" name="Picture 6" descr="Download Laptop Image For Powerpoint PNG Image with No Background -  PNGkey.com">
            <a:extLst>
              <a:ext uri="{FF2B5EF4-FFF2-40B4-BE49-F238E27FC236}">
                <a16:creationId xmlns:a16="http://schemas.microsoft.com/office/drawing/2014/main" id="{500069CA-B146-4E68-AE6F-E34E67D3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27" y="4196802"/>
            <a:ext cx="3070148" cy="18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7482D-5809-4169-9A36-4B9BE078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284" y="3767647"/>
            <a:ext cx="492882" cy="3063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B8D5-9BB4-4872-86A0-2678487C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374" y="4321960"/>
            <a:ext cx="2162254" cy="14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F57A4-4C30-4572-B9BE-7BD718E19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79" y="4055954"/>
            <a:ext cx="2400497" cy="639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2B465-2B9E-4C4B-9D61-CF0744B1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3" y="5060730"/>
            <a:ext cx="1613041" cy="134420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412DF3-AF6B-CC4D-93FD-589028736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5" y="226927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093" y="2715902"/>
            <a:ext cx="4222922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+ 10k properties data set .</a:t>
            </a:r>
          </a:p>
          <a:p>
            <a:pPr>
              <a:buFontTx/>
              <a:buChar char="-"/>
            </a:pPr>
            <a:r>
              <a:rPr lang="nl-BE" sz="1800" dirty="0"/>
              <a:t>Find features influencing prices.</a:t>
            </a:r>
          </a:p>
          <a:p>
            <a:pPr>
              <a:buFontTx/>
              <a:buChar char="-"/>
            </a:pPr>
            <a:r>
              <a:rPr lang="nl-BE" sz="1800" dirty="0"/>
              <a:t>Clean &amp; engineer the data for ML.</a:t>
            </a:r>
          </a:p>
          <a:p>
            <a:pPr>
              <a:buFontTx/>
              <a:buChar char="-"/>
            </a:pPr>
            <a:r>
              <a:rPr lang="nl-BE" sz="1800" dirty="0"/>
              <a:t>Run predictions</a:t>
            </a:r>
          </a:p>
          <a:p>
            <a:pPr>
              <a:buFontTx/>
              <a:buChar char="-"/>
            </a:pPr>
            <a:r>
              <a:rPr lang="nl-BE" sz="1800" dirty="0"/>
              <a:t>Visualise the data with graphics.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93" y="1570643"/>
            <a:ext cx="10078612" cy="831573"/>
          </a:xfrm>
        </p:spPr>
        <p:txBody>
          <a:bodyPr/>
          <a:lstStyle/>
          <a:p>
            <a:r>
              <a:rPr lang="nl-BE" dirty="0"/>
              <a:t>Project Summary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7" y="0"/>
            <a:ext cx="5559330" cy="6858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1459082" y="4063104"/>
            <a:ext cx="8694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Feature Engineering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BE" dirty="0"/>
              <a:t>Modify the categorical values to numerical so its visualisable &amp; readable to the model.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BE" dirty="0"/>
              <a:t>Subtype of property, region, state of the property*.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House : 5771, Villa : 1027, Apartment 234</a:t>
            </a:r>
            <a:endParaRPr lang="en-BE" dirty="0"/>
          </a:p>
          <a:p>
            <a:pPr marL="800100" lvl="1" indent="-342900">
              <a:buFont typeface="+mj-lt"/>
              <a:buAutoNum type="arabicPeriod"/>
            </a:pPr>
            <a:r>
              <a:rPr lang="en-BE" dirty="0"/>
              <a:t>Remove rows with missing values &amp; convert data types.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971D559-220E-8341-A335-139F81935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089"/>
            <a:ext cx="12192000" cy="2126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511822-889A-9E4A-B742-470257F0CE17}"/>
              </a:ext>
            </a:extLst>
          </p:cNvPr>
          <p:cNvSpPr txBox="1"/>
          <p:nvPr/>
        </p:nvSpPr>
        <p:spPr>
          <a:xfrm>
            <a:off x="9025749" y="6452063"/>
            <a:ext cx="3166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000" dirty="0"/>
              <a:t>* For state of the property we used : Ordered Scaling</a:t>
            </a:r>
          </a:p>
        </p:txBody>
      </p:sp>
    </p:spTree>
    <p:extLst>
      <p:ext uri="{BB962C8B-B14F-4D97-AF65-F5344CB8AC3E}">
        <p14:creationId xmlns:p14="http://schemas.microsoft.com/office/powerpoint/2010/main" val="2894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6846848" y="2701488"/>
            <a:ext cx="8694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Data Visualisation : Heatmap*</a:t>
            </a:r>
          </a:p>
          <a:p>
            <a:r>
              <a:rPr lang="en-BE" dirty="0"/>
              <a:t>	- </a:t>
            </a:r>
            <a:r>
              <a:rPr lang="en-GB" dirty="0"/>
              <a:t> Shows which variables are correlated,</a:t>
            </a:r>
          </a:p>
          <a:p>
            <a:r>
              <a:rPr lang="en-GB" dirty="0"/>
              <a:t>	   to a certain degree.</a:t>
            </a:r>
          </a:p>
          <a:p>
            <a:r>
              <a:rPr lang="en-GB" dirty="0"/>
              <a:t>	-  Removed features that are highly </a:t>
            </a:r>
            <a:br>
              <a:rPr lang="en-GB" dirty="0"/>
            </a:br>
            <a:r>
              <a:rPr lang="en-GB" dirty="0"/>
              <a:t>	   correlated or categorical.</a:t>
            </a:r>
            <a:endParaRPr lang="en-BE" dirty="0"/>
          </a:p>
          <a:p>
            <a:r>
              <a:rPr lang="en-BE" dirty="0"/>
              <a:t>	</a:t>
            </a:r>
            <a:r>
              <a:rPr lang="en-GB" dirty="0"/>
              <a:t>-  area (m2) &amp; number of bedrooms</a:t>
            </a:r>
          </a:p>
          <a:p>
            <a:r>
              <a:rPr lang="en-GB" dirty="0"/>
              <a:t>	</a:t>
            </a: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1994049" y="6575174"/>
            <a:ext cx="8917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/>
              <a:t>*We based us on numerical values and not on the categorical values for final predictions scoring &amp; evaluations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73B19178-FA19-574B-B815-EA1CA8EA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1228372"/>
            <a:ext cx="5217160" cy="52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EA8FF-0239-F444-AF8B-08602DD8E379}"/>
              </a:ext>
            </a:extLst>
          </p:cNvPr>
          <p:cNvSpPr txBox="1"/>
          <p:nvPr/>
        </p:nvSpPr>
        <p:spPr>
          <a:xfrm>
            <a:off x="5904952" y="63456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Model : Polynomial &amp; (Multiple) Linear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C90D2-5910-5745-8958-A156F52FB09A}"/>
              </a:ext>
            </a:extLst>
          </p:cNvPr>
          <p:cNvSpPr txBox="1"/>
          <p:nvPr/>
        </p:nvSpPr>
        <p:spPr>
          <a:xfrm>
            <a:off x="4821340" y="3225688"/>
            <a:ext cx="3971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Area &amp; Bedrooms (Linear)</a:t>
            </a:r>
          </a:p>
          <a:p>
            <a:endParaRPr lang="en-BE" dirty="0"/>
          </a:p>
          <a:p>
            <a:r>
              <a:rPr lang="en-BE" dirty="0"/>
              <a:t>41% (Training Set – 80% of the data)</a:t>
            </a:r>
          </a:p>
          <a:p>
            <a:r>
              <a:rPr lang="en-BE" dirty="0"/>
              <a:t>49% (Test Set – 20% of the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1FE14F-AEE7-0D4C-B5DF-E87697E74C79}"/>
              </a:ext>
            </a:extLst>
          </p:cNvPr>
          <p:cNvSpPr txBox="1"/>
          <p:nvPr/>
        </p:nvSpPr>
        <p:spPr>
          <a:xfrm>
            <a:off x="4821340" y="1737197"/>
            <a:ext cx="5083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Every features taken into account (Polynomial) :</a:t>
            </a:r>
          </a:p>
          <a:p>
            <a:endParaRPr lang="en-BE" dirty="0"/>
          </a:p>
          <a:p>
            <a:r>
              <a:rPr lang="en-BE" dirty="0"/>
              <a:t>68% (Training Set – 80% of the data)</a:t>
            </a:r>
          </a:p>
          <a:p>
            <a:r>
              <a:rPr lang="en-BE" dirty="0"/>
              <a:t>70% (Test Set – 20% of the data)</a:t>
            </a:r>
          </a:p>
        </p:txBody>
      </p:sp>
    </p:spTree>
    <p:extLst>
      <p:ext uri="{BB962C8B-B14F-4D97-AF65-F5344CB8AC3E}">
        <p14:creationId xmlns:p14="http://schemas.microsoft.com/office/powerpoint/2010/main" val="92485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-949613" y="-615174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EA8FF-0239-F444-AF8B-08602DD8E379}"/>
              </a:ext>
            </a:extLst>
          </p:cNvPr>
          <p:cNvSpPr txBox="1"/>
          <p:nvPr/>
        </p:nvSpPr>
        <p:spPr>
          <a:xfrm>
            <a:off x="4020396" y="589961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Model : Polynomial &amp; (Multiple) Linear</a:t>
            </a:r>
          </a:p>
          <a:p>
            <a:r>
              <a:rPr lang="en-BE" dirty="0"/>
              <a:t>Subsets (Region, Subtype property)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E80A1BD-1F1E-1842-A8CC-25577C533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" y="2047283"/>
            <a:ext cx="10313262" cy="30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-949613" y="-615174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Scores</a:t>
            </a:r>
          </a:p>
        </p:txBody>
      </p:sp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BC0AB93-553A-F544-9D29-E104B4B06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15" b="1"/>
          <a:stretch/>
        </p:blipFill>
        <p:spPr>
          <a:xfrm>
            <a:off x="1779646" y="569216"/>
            <a:ext cx="8467423" cy="57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deIn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00AEEF"/>
      </a:accent1>
      <a:accent2>
        <a:srgbClr val="414042"/>
      </a:accent2>
      <a:accent3>
        <a:srgbClr val="F08465"/>
      </a:accent3>
      <a:accent4>
        <a:srgbClr val="F3DE61"/>
      </a:accent4>
      <a:accent5>
        <a:srgbClr val="C9FEC6"/>
      </a:accent5>
      <a:accent6>
        <a:srgbClr val="303F6E"/>
      </a:accent6>
      <a:hlink>
        <a:srgbClr val="00AEEF"/>
      </a:hlink>
      <a:folHlink>
        <a:srgbClr val="414042"/>
      </a:folHlink>
    </a:clrScheme>
    <a:fontScheme name="Made I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D5FE79D905D488BFE9B2BEC042CB0" ma:contentTypeVersion="12" ma:contentTypeDescription="Create a new document." ma:contentTypeScope="" ma:versionID="cf61086f08cacc4f9b177c18ff434664">
  <xsd:schema xmlns:xsd="http://www.w3.org/2001/XMLSchema" xmlns:xs="http://www.w3.org/2001/XMLSchema" xmlns:p="http://schemas.microsoft.com/office/2006/metadata/properties" xmlns:ns2="8b6172f2-489c-422d-addf-6076d8128494" xmlns:ns3="4de57407-cb16-46b1-87ac-e2eeba6d605a" targetNamespace="http://schemas.microsoft.com/office/2006/metadata/properties" ma:root="true" ma:fieldsID="b7efd08b4a211e6c16b5a4e2fd225b16" ns2:_="" ns3:_="">
    <xsd:import namespace="8b6172f2-489c-422d-addf-6076d8128494"/>
    <xsd:import namespace="4de57407-cb16-46b1-87ac-e2eeba6d605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172f2-489c-422d-addf-6076d81284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57407-cb16-46b1-87ac-e2eeba6d60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266EA5-471D-4D99-919A-2E3F5B59735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4de57407-cb16-46b1-87ac-e2eeba6d605a"/>
    <ds:schemaRef ds:uri="8b6172f2-489c-422d-addf-6076d812849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FC97E91-00F6-4043-9439-E6D351038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44C9D7-D6A7-4408-8AAE-9BA9BD12B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172f2-489c-422d-addf-6076d8128494"/>
    <ds:schemaRef ds:uri="4de57407-cb16-46b1-87ac-e2eeba6d60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512</Words>
  <Application>Microsoft Macintosh PowerPoint</Application>
  <PresentationFormat>Widescreen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Lora</vt:lpstr>
      <vt:lpstr>Raleway Black</vt:lpstr>
      <vt:lpstr>Raleway Bold</vt:lpstr>
      <vt:lpstr>Raleway ExtraBold</vt:lpstr>
      <vt:lpstr>Times New Roman</vt:lpstr>
      <vt:lpstr>Vista Slab OT Light</vt:lpstr>
      <vt:lpstr>Office Theme</vt:lpstr>
      <vt:lpstr>Kantoorthema</vt:lpstr>
      <vt:lpstr>PowerPoint Presentation</vt:lpstr>
      <vt:lpstr>PowerPoint Presentation</vt:lpstr>
      <vt:lpstr>Goal : Create a machine learning model to predict prices on Belgian property sales. </vt:lpstr>
      <vt:lpstr>Project Summary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Price predictions based on Area</vt:lpstr>
      <vt:lpstr>Data Visualizations</vt:lpstr>
      <vt:lpstr>Data Visualisation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Bregje Vancoppenolle</dc:creator>
  <cp:lastModifiedBy>Bregje Vancoppenolle</cp:lastModifiedBy>
  <cp:revision>38</cp:revision>
  <dcterms:created xsi:type="dcterms:W3CDTF">2021-06-09T13:52:35Z</dcterms:created>
  <dcterms:modified xsi:type="dcterms:W3CDTF">2021-07-16T12:34:27Z</dcterms:modified>
</cp:coreProperties>
</file>